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6797675" cy="9926638"/>
  <p:defaultTextStyle>
    <a:defPPr>
      <a:defRPr lang="fr-FR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64F"/>
    <a:srgbClr val="002A7E"/>
    <a:srgbClr val="777777"/>
    <a:srgbClr val="4B4B4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053" autoAdjust="0"/>
  </p:normalViewPr>
  <p:slideViewPr>
    <p:cSldViewPr>
      <p:cViewPr varScale="1">
        <p:scale>
          <a:sx n="58" d="100"/>
          <a:sy n="58" d="100"/>
        </p:scale>
        <p:origin x="1240" y="5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88" cy="496648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817" y="1"/>
            <a:ext cx="2946288" cy="496648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8839B19C-F566-471C-9BB1-2A8307C62EF0}" type="datetimeFigureOut">
              <a:rPr lang="fr-FR" smtClean="0"/>
              <a:pPr/>
              <a:t>03/09/2021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396" y="4715785"/>
            <a:ext cx="5436883" cy="4466671"/>
          </a:xfrm>
          <a:prstGeom prst="rect">
            <a:avLst/>
          </a:prstGeom>
        </p:spPr>
        <p:txBody>
          <a:bodyPr vert="horz" lIns="90699" tIns="45350" rIns="90699" bIns="4535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415"/>
            <a:ext cx="2946288" cy="496648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817" y="9428415"/>
            <a:ext cx="2946288" cy="496648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4A67E20D-2BBD-4ED9-9CBA-5E52FFBD57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7E20D-2BBD-4ED9-9CBA-5E52FFBD57F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2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E3D0-DC04-41C0-8470-2234CCC755F3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63B4-55B3-426D-B501-31CEC8D2A9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C582-4A02-4679-A321-F513A6CDA64B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B2B1-B5D5-41B4-8DCB-86684B0DE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91B4-3353-44F5-9EDD-B064066F3D4F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55A4-6C5B-4CA8-8007-889A0F20C7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B01E-8651-4711-9FF7-DBC0C42434C8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1C6C-7548-4EB7-A486-A3F72784D9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3DB8-7E2B-4FCE-802B-5ED3536F6189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F57-28B7-4634-891E-ACFA4C0912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5C1D-B610-4025-A467-C7B66E291917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F104-F97A-408D-B8DF-250D18E782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D19A-CF91-4BBC-9B14-19FE39428870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78B1-83A0-4B2D-BA2E-76AF5F46FF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B13A-5F4D-4C00-925A-48E5C265947B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9138-43A8-43B6-8E78-B1431DE5E5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4302-0C84-42A1-851A-7F3846045E70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02D1-D3DD-4410-A05F-567F42BFE8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B9C2-C9D6-462C-9DE1-E2D0A0E17A5B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FB15-6115-4F03-895E-22758FB7BD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8794-AB8F-474A-8B91-61D0110C7DE2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98B6-12F2-498D-B5E5-03B871B26C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A4469-DF4A-457F-9846-AB667E438B9C}" type="datetimeFigureOut">
              <a:rPr lang="fr-FR"/>
              <a:pPr>
                <a:defRPr/>
              </a:pPr>
              <a:t>03/09/2021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94038-8769-4A6E-AE82-D6BBA62688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hyperlink" Target="mailto:aprivat@uniscit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906700" y="127000"/>
            <a:ext cx="2880000" cy="230766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3847129" y="475032"/>
            <a:ext cx="2917825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Pour </a:t>
            </a:r>
            <a:r>
              <a:rPr lang="fr-FR" sz="1400" b="1" dirty="0">
                <a:solidFill>
                  <a:schemeClr val="bg1"/>
                </a:solidFill>
                <a:latin typeface="+mn-lt"/>
              </a:rPr>
              <a:t>obtenir des </a:t>
            </a:r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informations,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23413" y="3564607"/>
            <a:ext cx="2879725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ZoneTexte 39"/>
          <p:cNvSpPr txBox="1">
            <a:spLocks noChangeArrowheads="1"/>
          </p:cNvSpPr>
          <p:nvPr/>
        </p:nvSpPr>
        <p:spPr bwMode="auto">
          <a:xfrm>
            <a:off x="4133850" y="203200"/>
            <a:ext cx="237648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+mn-lt"/>
                <a:cs typeface="Gisha" pitchFamily="34" charset="-79"/>
              </a:rPr>
              <a:t>Contactez-nous </a:t>
            </a:r>
            <a:r>
              <a:rPr lang="fr-FR" sz="2400" b="1" dirty="0">
                <a:solidFill>
                  <a:schemeClr val="bg1"/>
                </a:solidFill>
                <a:latin typeface="+mn-lt"/>
                <a:cs typeface="Gisha" pitchFamily="34" charset="-79"/>
              </a:rPr>
              <a:t>!</a:t>
            </a:r>
          </a:p>
        </p:txBody>
      </p:sp>
      <p:pic>
        <p:nvPicPr>
          <p:cNvPr id="2071" name="Imag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2090" y="6929235"/>
            <a:ext cx="15684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1948" y="3569895"/>
            <a:ext cx="3384000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600" b="1" dirty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Leurs motivations </a:t>
            </a:r>
            <a:r>
              <a:rPr lang="fr-FR" sz="1600" b="1" dirty="0" smtClean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?</a:t>
            </a:r>
            <a:endParaRPr lang="fr-FR" sz="1400" b="1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Blip>
                <a:blip r:embed="rId4"/>
              </a:buBlip>
              <a:defRPr/>
            </a:pPr>
            <a:r>
              <a:rPr lang="fr-FR" sz="1400" b="1" dirty="0" smtClean="0">
                <a:latin typeface="+mn-lt"/>
              </a:rPr>
              <a:t>Etre </a:t>
            </a:r>
            <a:r>
              <a:rPr lang="fr-FR" sz="1400" b="1" dirty="0">
                <a:latin typeface="+mn-lt"/>
              </a:rPr>
              <a:t>utile </a:t>
            </a:r>
            <a:r>
              <a:rPr lang="fr-FR" sz="1400" dirty="0">
                <a:latin typeface="+mn-lt"/>
              </a:rPr>
              <a:t>à la </a:t>
            </a:r>
            <a:r>
              <a:rPr lang="fr-FR" sz="1400" dirty="0" smtClean="0">
                <a:latin typeface="+mn-lt"/>
              </a:rPr>
              <a:t>société</a:t>
            </a:r>
          </a:p>
          <a:p>
            <a:pPr marL="171450" indent="-171450">
              <a:buFontTx/>
              <a:buBlip>
                <a:blip r:embed="rId4"/>
              </a:buBlip>
              <a:defRPr/>
            </a:pPr>
            <a:r>
              <a:rPr lang="fr-FR" sz="1400" b="1" dirty="0" smtClean="0">
                <a:latin typeface="+mn-lt"/>
              </a:rPr>
              <a:t>Donner de </a:t>
            </a:r>
            <a:r>
              <a:rPr lang="fr-FR" sz="1400" b="1" dirty="0">
                <a:latin typeface="+mn-lt"/>
              </a:rPr>
              <a:t>leur temps </a:t>
            </a:r>
            <a:r>
              <a:rPr lang="fr-FR" sz="1400" dirty="0">
                <a:latin typeface="+mn-lt"/>
              </a:rPr>
              <a:t>aux </a:t>
            </a:r>
            <a:r>
              <a:rPr lang="fr-FR" sz="1400" dirty="0" smtClean="0">
                <a:latin typeface="+mn-lt"/>
              </a:rPr>
              <a:t>autres </a:t>
            </a:r>
            <a:r>
              <a:rPr lang="fr-FR" sz="1400" dirty="0">
                <a:latin typeface="+mn-lt"/>
              </a:rPr>
              <a:t>de façon </a:t>
            </a:r>
            <a:r>
              <a:rPr lang="fr-FR" sz="1400" dirty="0" smtClean="0">
                <a:latin typeface="+mn-lt"/>
              </a:rPr>
              <a:t>solidaire</a:t>
            </a:r>
          </a:p>
          <a:p>
            <a:pPr marL="171450" indent="-171450">
              <a:buFontTx/>
              <a:buBlip>
                <a:blip r:embed="rId4"/>
              </a:buBlip>
              <a:defRPr/>
            </a:pPr>
            <a:r>
              <a:rPr lang="fr-FR" sz="1400" dirty="0" smtClean="0">
                <a:latin typeface="+mn-lt"/>
              </a:rPr>
              <a:t>Vivre </a:t>
            </a:r>
            <a:r>
              <a:rPr lang="fr-FR" sz="1400" b="1" dirty="0">
                <a:latin typeface="+mn-lt"/>
              </a:rPr>
              <a:t>une belle expérience </a:t>
            </a:r>
            <a:r>
              <a:rPr lang="fr-FR" sz="1400" dirty="0">
                <a:latin typeface="+mn-lt"/>
              </a:rPr>
              <a:t>et apprendre des </a:t>
            </a:r>
            <a:r>
              <a:rPr lang="fr-FR" sz="1400" dirty="0" smtClean="0">
                <a:latin typeface="+mn-lt"/>
              </a:rPr>
              <a:t>autres</a:t>
            </a:r>
            <a:endParaRPr lang="fr-FR" sz="1400" dirty="0">
              <a:latin typeface="+mn-lt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5087" y="213077"/>
            <a:ext cx="3384000" cy="3321590"/>
            <a:chOff x="175639" y="378155"/>
            <a:chExt cx="3384000" cy="3321590"/>
          </a:xfrm>
        </p:grpSpPr>
        <p:sp>
          <p:nvSpPr>
            <p:cNvPr id="23" name="Rectangle 1"/>
            <p:cNvSpPr txBox="1">
              <a:spLocks noChangeArrowheads="1"/>
            </p:cNvSpPr>
            <p:nvPr/>
          </p:nvSpPr>
          <p:spPr>
            <a:xfrm>
              <a:off x="175639" y="378155"/>
              <a:ext cx="3384000" cy="3321590"/>
            </a:xfrm>
            <a:prstGeom prst="rect">
              <a:avLst/>
            </a:prstGeom>
          </p:spPr>
          <p:txBody>
            <a:bodyPr wrap="square" lIns="104306" tIns="52153" rIns="104306" bIns="52153" anchor="ctr">
              <a:spAutoFit/>
            </a:bodyPr>
            <a:lstStyle/>
            <a:p>
              <a:pPr marL="17463" lvl="1" indent="-17463" defTabSz="1043056" fontAlgn="auto">
                <a:spcBef>
                  <a:spcPts val="0"/>
                </a:spcBef>
                <a:spcAft>
                  <a:spcPts val="600"/>
                </a:spcAft>
                <a:buClr>
                  <a:srgbClr val="FF6E00"/>
                </a:buClr>
                <a:buFont typeface="Arial" charset="0"/>
                <a:buNone/>
                <a:defRPr/>
              </a:pPr>
              <a:r>
                <a:rPr lang="fr-FR" sz="1600" dirty="0">
                  <a:solidFill>
                    <a:srgbClr val="FF6600"/>
                  </a:solidFill>
                  <a:latin typeface="+mn-lt"/>
                  <a:ea typeface="Gochi Hand" pitchFamily="2" charset="0"/>
                  <a:cs typeface="Gisha" pitchFamily="34" charset="-79"/>
                </a:rPr>
                <a:t>Qui sont les jeunes volontaires </a:t>
              </a:r>
              <a:r>
                <a:rPr lang="fr-FR" sz="1600" b="1" dirty="0">
                  <a:solidFill>
                    <a:srgbClr val="FF6600"/>
                  </a:solidFill>
                  <a:latin typeface="+mn-lt"/>
                  <a:ea typeface="Gochi Hand" pitchFamily="2" charset="0"/>
                  <a:cs typeface="Gisha" pitchFamily="34" charset="-79"/>
                </a:rPr>
                <a:t/>
              </a:r>
              <a:br>
                <a:rPr lang="fr-FR" sz="1600" b="1" dirty="0">
                  <a:solidFill>
                    <a:srgbClr val="FF6600"/>
                  </a:solidFill>
                  <a:latin typeface="+mn-lt"/>
                  <a:ea typeface="Gochi Hand" pitchFamily="2" charset="0"/>
                  <a:cs typeface="Gisha" pitchFamily="34" charset="-79"/>
                </a:rPr>
              </a:br>
              <a:r>
                <a:rPr lang="fr-FR" sz="1600" b="1" dirty="0">
                  <a:solidFill>
                    <a:srgbClr val="FF6600"/>
                  </a:solidFill>
                  <a:latin typeface="+mn-lt"/>
                  <a:ea typeface="Gochi Hand" pitchFamily="2" charset="0"/>
                  <a:cs typeface="Gisha" pitchFamily="34" charset="-79"/>
                </a:rPr>
                <a:t>et que font-ils ?</a:t>
              </a:r>
              <a:endPara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Gochi Hand" pitchFamily="2" charset="0"/>
                <a:cs typeface="Gisha" pitchFamily="34" charset="-79"/>
              </a:endParaRPr>
            </a:p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+mn-lt"/>
                  <a:cs typeface="Arial" pitchFamily="34" charset="0"/>
                </a:rPr>
                <a:t>Les volontaires sont des </a:t>
              </a:r>
              <a:br>
                <a:rPr lang="fr-FR" sz="1400" b="1" dirty="0">
                  <a:latin typeface="+mn-lt"/>
                  <a:cs typeface="Arial" pitchFamily="34" charset="0"/>
                </a:rPr>
              </a:br>
              <a:r>
                <a:rPr lang="fr-FR" sz="1400" b="1" dirty="0">
                  <a:latin typeface="+mn-lt"/>
                  <a:cs typeface="Arial" pitchFamily="34" charset="0"/>
                </a:rPr>
                <a:t>jeunes âgés de </a:t>
              </a:r>
              <a:r>
                <a:rPr lang="fr-FR" sz="1400" b="1" dirty="0" smtClean="0">
                  <a:latin typeface="+mn-lt"/>
                  <a:cs typeface="Arial" pitchFamily="34" charset="0"/>
                </a:rPr>
                <a:t>16 </a:t>
              </a:r>
              <a:r>
                <a:rPr lang="fr-FR" sz="1400" b="1" dirty="0">
                  <a:latin typeface="+mn-lt"/>
                  <a:cs typeface="Arial" pitchFamily="34" charset="0"/>
                </a:rPr>
                <a:t>à 25 ans </a:t>
              </a:r>
              <a:br>
                <a:rPr lang="fr-FR" sz="1400" b="1" dirty="0">
                  <a:latin typeface="+mn-lt"/>
                  <a:cs typeface="Arial" pitchFamily="34" charset="0"/>
                </a:rPr>
              </a:br>
              <a:r>
                <a:rPr lang="fr-FR" sz="1400" b="1" dirty="0">
                  <a:latin typeface="+mn-lt"/>
                  <a:cs typeface="Arial" pitchFamily="34" charset="0"/>
                </a:rPr>
                <a:t>effectuant un Service </a:t>
              </a:r>
              <a:br>
                <a:rPr lang="fr-FR" sz="1400" b="1" dirty="0">
                  <a:latin typeface="+mn-lt"/>
                  <a:cs typeface="Arial" pitchFamily="34" charset="0"/>
                </a:rPr>
              </a:br>
              <a:r>
                <a:rPr lang="fr-FR" sz="1400" b="1" dirty="0">
                  <a:latin typeface="+mn-lt"/>
                  <a:cs typeface="Arial" pitchFamily="34" charset="0"/>
                </a:rPr>
                <a:t>Civique au sein de </a:t>
              </a:r>
              <a:br>
                <a:rPr lang="fr-FR" sz="1400" b="1" dirty="0">
                  <a:latin typeface="+mn-lt"/>
                  <a:cs typeface="Arial" pitchFamily="34" charset="0"/>
                </a:rPr>
              </a:br>
              <a:r>
                <a:rPr lang="fr-FR" sz="1400" b="1" dirty="0">
                  <a:latin typeface="+mn-lt"/>
                  <a:cs typeface="Arial" pitchFamily="34" charset="0"/>
                </a:rPr>
                <a:t>l’association Unis Cité. </a:t>
              </a:r>
            </a:p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latin typeface="+mn-lt"/>
                  <a:cs typeface="Arial" pitchFamily="34" charset="0"/>
                </a:rPr>
                <a:t>Ces jeunes ont décidé </a:t>
              </a:r>
              <a:br>
                <a:rPr lang="fr-FR" sz="1400" dirty="0">
                  <a:latin typeface="+mn-lt"/>
                  <a:cs typeface="Arial" pitchFamily="34" charset="0"/>
                </a:rPr>
              </a:br>
              <a:r>
                <a:rPr lang="fr-FR" sz="1400" dirty="0">
                  <a:latin typeface="+mn-lt"/>
                  <a:cs typeface="Arial" pitchFamily="34" charset="0"/>
                </a:rPr>
                <a:t>de consacrer </a:t>
              </a:r>
              <a:r>
                <a:rPr lang="fr-FR" sz="1400" dirty="0" smtClean="0">
                  <a:latin typeface="+mn-lt"/>
                  <a:cs typeface="Arial" pitchFamily="34" charset="0"/>
                </a:rPr>
                <a:t>8 </a:t>
              </a:r>
              <a:r>
                <a:rPr lang="fr-FR" sz="1400" dirty="0">
                  <a:latin typeface="+mn-lt"/>
                  <a:cs typeface="Arial" pitchFamily="34" charset="0"/>
                </a:rPr>
                <a:t>mois </a:t>
              </a:r>
              <a:br>
                <a:rPr lang="fr-FR" sz="1400" dirty="0">
                  <a:latin typeface="+mn-lt"/>
                  <a:cs typeface="Arial" pitchFamily="34" charset="0"/>
                </a:rPr>
              </a:br>
              <a:r>
                <a:rPr lang="fr-FR" sz="1400" dirty="0">
                  <a:latin typeface="+mn-lt"/>
                  <a:cs typeface="Arial" pitchFamily="34" charset="0"/>
                </a:rPr>
                <a:t>de leur vie pour </a:t>
              </a:r>
              <a:br>
                <a:rPr lang="fr-FR" sz="1400" dirty="0">
                  <a:latin typeface="+mn-lt"/>
                  <a:cs typeface="Arial" pitchFamily="34" charset="0"/>
                </a:rPr>
              </a:br>
              <a:r>
                <a:rPr lang="fr-FR" sz="1400" dirty="0">
                  <a:latin typeface="+mn-lt"/>
                  <a:cs typeface="Arial" pitchFamily="34" charset="0"/>
                </a:rPr>
                <a:t>soutenir les </a:t>
              </a:r>
              <a:r>
                <a:rPr lang="fr-FR" sz="1400" dirty="0" smtClean="0">
                  <a:latin typeface="+mn-lt"/>
                  <a:cs typeface="Arial" pitchFamily="34" charset="0"/>
                </a:rPr>
                <a:t>familles</a:t>
              </a:r>
            </a:p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smtClean="0">
                  <a:latin typeface="+mn-lt"/>
                  <a:cs typeface="Arial" pitchFamily="34" charset="0"/>
                </a:rPr>
                <a:t>et favoriser </a:t>
              </a:r>
              <a:r>
                <a:rPr lang="fr-FR" sz="1400" dirty="0">
                  <a:latin typeface="+mn-lt"/>
                  <a:cs typeface="Arial" pitchFamily="34" charset="0"/>
                </a:rPr>
                <a:t>la </a:t>
              </a:r>
              <a:endParaRPr lang="fr-FR" sz="1400" dirty="0" smtClean="0">
                <a:latin typeface="+mn-lt"/>
                <a:cs typeface="Arial" pitchFamily="34" charset="0"/>
              </a:endParaRPr>
            </a:p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smtClean="0">
                  <a:latin typeface="+mn-lt"/>
                  <a:cs typeface="Arial" pitchFamily="34" charset="0"/>
                </a:rPr>
                <a:t>participation </a:t>
              </a:r>
              <a:r>
                <a:rPr lang="fr-FR" sz="1400" dirty="0">
                  <a:latin typeface="+mn-lt"/>
                  <a:cs typeface="Arial" pitchFamily="34" charset="0"/>
                </a:rPr>
                <a:t>des</a:t>
              </a:r>
            </a:p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latin typeface="+mn-lt"/>
                  <a:cs typeface="Arial" pitchFamily="34" charset="0"/>
                </a:rPr>
                <a:t>personnes à la vie locale.</a:t>
              </a:r>
            </a:p>
          </p:txBody>
        </p:sp>
        <p:pic>
          <p:nvPicPr>
            <p:cNvPr id="34" name="Image 9" descr="Image 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8336" y="1404367"/>
              <a:ext cx="1000132" cy="2189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258294" y="468263"/>
            <a:ext cx="2448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2600" b="1" dirty="0">
              <a:solidFill>
                <a:srgbClr val="7030A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500" dirty="0">
                <a:latin typeface="+mj-lt"/>
              </a:rPr>
              <a:t> </a:t>
            </a:r>
            <a:endParaRPr lang="en-US" altLang="fr-FR" sz="1500" dirty="0" smtClean="0">
              <a:latin typeface="+mj-lt"/>
            </a:endParaRPr>
          </a:p>
        </p:txBody>
      </p:sp>
      <p:sp>
        <p:nvSpPr>
          <p:cNvPr id="29" name="Parallélogramme 28"/>
          <p:cNvSpPr/>
          <p:nvPr/>
        </p:nvSpPr>
        <p:spPr>
          <a:xfrm flipV="1">
            <a:off x="3654700" y="2628503"/>
            <a:ext cx="3384000" cy="4532920"/>
          </a:xfrm>
          <a:prstGeom prst="parallelogram">
            <a:avLst>
              <a:gd name="adj" fmla="val 24"/>
            </a:avLst>
          </a:prstGeom>
          <a:noFill/>
          <a:ln w="1905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n w="3175">
                <a:solidFill>
                  <a:schemeClr val="tx1"/>
                </a:solidFill>
              </a:ln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 w="3175">
                <a:solidFill>
                  <a:schemeClr val="tx1"/>
                </a:solidFill>
              </a:ln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n w="3175">
                <a:solidFill>
                  <a:schemeClr val="tx1"/>
                </a:solidFill>
              </a:ln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 w="3175">
                <a:solidFill>
                  <a:schemeClr val="tx1"/>
                </a:solidFill>
              </a:ln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n w="3175">
                <a:solidFill>
                  <a:schemeClr val="tx1"/>
                </a:solidFill>
              </a:ln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27316" r="8494" b="9050"/>
          <a:stretch/>
        </p:blipFill>
        <p:spPr>
          <a:xfrm>
            <a:off x="7972579" y="882827"/>
            <a:ext cx="1981391" cy="246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422770" y="195887"/>
            <a:ext cx="315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+mn-lt"/>
                <a:cs typeface="Arial" panose="020B0604020202020204" pitchFamily="34" charset="0"/>
              </a:rPr>
              <a:t>Aidants / Aidés</a:t>
            </a:r>
          </a:p>
        </p:txBody>
      </p:sp>
      <p:sp>
        <p:nvSpPr>
          <p:cNvPr id="2055" name="Rectangle 1"/>
          <p:cNvSpPr txBox="1">
            <a:spLocks noChangeArrowheads="1"/>
          </p:cNvSpPr>
          <p:nvPr/>
        </p:nvSpPr>
        <p:spPr bwMode="auto">
          <a:xfrm>
            <a:off x="3679981" y="3253846"/>
            <a:ext cx="331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>
            <a:spAutoFit/>
          </a:bodyPr>
          <a:lstStyle/>
          <a:p>
            <a:pPr marL="17463" lvl="1" indent="-17463" algn="ctr">
              <a:spcBef>
                <a:spcPct val="20000"/>
              </a:spcBef>
              <a:buClr>
                <a:srgbClr val="FF6E00"/>
              </a:buClr>
              <a:buFont typeface="Arial" charset="0"/>
              <a:buNone/>
            </a:pPr>
            <a:r>
              <a:rPr lang="fr-FR" sz="1100" b="1" dirty="0" smtClean="0">
                <a:solidFill>
                  <a:srgbClr val="FF6E00"/>
                </a:solidFill>
              </a:rPr>
              <a:t>Avec le soutien institutionnel de </a:t>
            </a:r>
            <a:endParaRPr lang="fr-FR" sz="1100" b="1" dirty="0">
              <a:solidFill>
                <a:srgbClr val="FF6E00"/>
              </a:solidFill>
            </a:endParaRPr>
          </a:p>
        </p:txBody>
      </p:sp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0" y="3609035"/>
            <a:ext cx="724203" cy="4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"/>
          <p:cNvSpPr txBox="1">
            <a:spLocks noChangeArrowheads="1"/>
          </p:cNvSpPr>
          <p:nvPr/>
        </p:nvSpPr>
        <p:spPr bwMode="auto">
          <a:xfrm>
            <a:off x="3637027" y="4129983"/>
            <a:ext cx="331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>
            <a:spAutoFit/>
          </a:bodyPr>
          <a:lstStyle/>
          <a:p>
            <a:pPr marL="17463" lvl="1" indent="-17463" algn="ctr">
              <a:spcBef>
                <a:spcPct val="20000"/>
              </a:spcBef>
              <a:buClr>
                <a:srgbClr val="FF6E00"/>
              </a:buClr>
              <a:buFont typeface="Arial" charset="0"/>
              <a:buNone/>
            </a:pPr>
            <a:r>
              <a:rPr lang="fr-FR" sz="1100" b="1" dirty="0" smtClean="0">
                <a:solidFill>
                  <a:srgbClr val="FF6E00"/>
                </a:solidFill>
              </a:rPr>
              <a:t>Avec le soutien national de </a:t>
            </a:r>
            <a:endParaRPr lang="fr-FR" sz="1100" b="1" dirty="0">
              <a:solidFill>
                <a:srgbClr val="FF6E00"/>
              </a:solidFill>
            </a:endParaRPr>
          </a:p>
        </p:txBody>
      </p:sp>
      <p:sp>
        <p:nvSpPr>
          <p:cNvPr id="39" name="Rectangle 1"/>
          <p:cNvSpPr txBox="1">
            <a:spLocks noChangeArrowheads="1"/>
          </p:cNvSpPr>
          <p:nvPr/>
        </p:nvSpPr>
        <p:spPr bwMode="auto">
          <a:xfrm>
            <a:off x="3687613" y="5006120"/>
            <a:ext cx="331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>
            <a:spAutoFit/>
          </a:bodyPr>
          <a:lstStyle/>
          <a:p>
            <a:pPr marL="17463" lvl="1" indent="-17463" algn="ctr">
              <a:spcBef>
                <a:spcPct val="20000"/>
              </a:spcBef>
              <a:buClr>
                <a:srgbClr val="FF6E00"/>
              </a:buClr>
              <a:buFont typeface="Arial" charset="0"/>
              <a:buNone/>
            </a:pPr>
            <a:r>
              <a:rPr lang="fr-FR" sz="1100" b="1" dirty="0" smtClean="0">
                <a:solidFill>
                  <a:srgbClr val="FF6E00"/>
                </a:solidFill>
              </a:rPr>
              <a:t>Avec le soutien opérationnel de</a:t>
            </a:r>
            <a:endParaRPr lang="fr-FR" sz="1100" b="1" dirty="0">
              <a:solidFill>
                <a:srgbClr val="FF6E00"/>
              </a:solidFill>
            </a:endParaRPr>
          </a:p>
        </p:txBody>
      </p:sp>
      <p:pic>
        <p:nvPicPr>
          <p:cNvPr id="42" name="Image 41" descr="logo Compagnie des aidant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9030" y="5389743"/>
            <a:ext cx="615276" cy="343789"/>
          </a:xfrm>
          <a:prstGeom prst="rect">
            <a:avLst/>
          </a:prstGeom>
        </p:spPr>
      </p:pic>
      <p:pic>
        <p:nvPicPr>
          <p:cNvPr id="45" name="Image 44" descr="logo-association-française-des-aidants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7821" y="5389743"/>
            <a:ext cx="642671" cy="353255"/>
          </a:xfrm>
          <a:prstGeom prst="rect">
            <a:avLst/>
          </a:prstGeom>
        </p:spPr>
      </p:pic>
      <p:pic>
        <p:nvPicPr>
          <p:cNvPr id="35" name="Google Shape;573;p49" descr="C:\Users\apernet\AppData\Local\Microsoft\Windows\INetCache\Content.Outlook\O52EZ0OE\Logo jaccede Nouveau blanc sur fond vert_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395" y="5389743"/>
            <a:ext cx="410732" cy="37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575;p49" descr="Unapei - YouTube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3210" y="5389743"/>
            <a:ext cx="552932" cy="34378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1"/>
          <p:cNvSpPr txBox="1">
            <a:spLocks noChangeArrowheads="1"/>
          </p:cNvSpPr>
          <p:nvPr/>
        </p:nvSpPr>
        <p:spPr bwMode="auto">
          <a:xfrm>
            <a:off x="3601154" y="5882257"/>
            <a:ext cx="331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>
            <a:spAutoFit/>
          </a:bodyPr>
          <a:lstStyle/>
          <a:p>
            <a:pPr marL="17463" lvl="1" indent="-17463" algn="ctr">
              <a:spcBef>
                <a:spcPct val="20000"/>
              </a:spcBef>
              <a:buClr>
                <a:srgbClr val="FF6E00"/>
              </a:buClr>
              <a:buFont typeface="Arial" charset="0"/>
              <a:buNone/>
            </a:pPr>
            <a:r>
              <a:rPr lang="fr-FR" sz="1100" b="1" dirty="0" smtClean="0">
                <a:solidFill>
                  <a:srgbClr val="FF6E00"/>
                </a:solidFill>
              </a:rPr>
              <a:t>Les partenaires locaux</a:t>
            </a:r>
            <a:endParaRPr lang="fr-FR" sz="1100" b="1" dirty="0">
              <a:solidFill>
                <a:srgbClr val="FF6E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769353" y="2772519"/>
            <a:ext cx="315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+mn-lt"/>
                <a:cs typeface="Arial" panose="020B0604020202020204" pitchFamily="34" charset="0"/>
              </a:rPr>
              <a:t>Aidants / Aidés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263375" y="4453639"/>
            <a:ext cx="2166650" cy="610148"/>
            <a:chOff x="4263375" y="4453639"/>
            <a:chExt cx="2166650" cy="610148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10"/>
            <a:stretch/>
          </p:blipFill>
          <p:spPr>
            <a:xfrm>
              <a:off x="4263375" y="4453639"/>
              <a:ext cx="885543" cy="610148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1" t="22780" r="4675" b="24065"/>
            <a:stretch/>
          </p:blipFill>
          <p:spPr>
            <a:xfrm>
              <a:off x="5375676" y="4536745"/>
              <a:ext cx="1054349" cy="443936"/>
            </a:xfrm>
            <a:prstGeom prst="rect">
              <a:avLst/>
            </a:prstGeom>
          </p:spPr>
        </p:pic>
      </p:grpSp>
      <p:sp>
        <p:nvSpPr>
          <p:cNvPr id="37" name="ZoneTexte 36"/>
          <p:cNvSpPr txBox="1"/>
          <p:nvPr/>
        </p:nvSpPr>
        <p:spPr>
          <a:xfrm>
            <a:off x="170843" y="5026475"/>
            <a:ext cx="3384000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1" dirty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Vous êtes </a:t>
            </a:r>
            <a:r>
              <a:rPr lang="fr-FR" sz="1600" dirty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une </a:t>
            </a:r>
            <a:r>
              <a:rPr lang="fr-FR" sz="1600" dirty="0" smtClean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structure </a:t>
            </a:r>
            <a:r>
              <a:rPr lang="fr-FR" sz="1600" b="1" dirty="0" smtClean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engagée </a:t>
            </a:r>
            <a:r>
              <a:rPr lang="fr-FR" sz="1600" b="1" dirty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sur </a:t>
            </a:r>
            <a:r>
              <a:rPr lang="fr-FR" sz="1600" b="1" dirty="0" smtClean="0">
                <a:solidFill>
                  <a:srgbClr val="FF6600"/>
                </a:solidFill>
                <a:latin typeface="+mn-lt"/>
                <a:ea typeface="Gochi Hand" pitchFamily="2" charset="0"/>
                <a:cs typeface="Gisha" pitchFamily="34" charset="-79"/>
              </a:rPr>
              <a:t>ces thématiques :</a:t>
            </a:r>
            <a:endParaRPr lang="fr-FR" sz="1100" dirty="0">
              <a:latin typeface="+mn-lt"/>
              <a:cs typeface="Gisha"/>
            </a:endParaRP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  <a:cs typeface="Gisha"/>
              </a:rPr>
              <a:t>Vous </a:t>
            </a:r>
            <a:r>
              <a:rPr lang="fr-FR" sz="1400" b="1" dirty="0">
                <a:latin typeface="+mn-lt"/>
                <a:cs typeface="Gisha"/>
              </a:rPr>
              <a:t>accompagnez </a:t>
            </a:r>
            <a:r>
              <a:rPr lang="fr-FR" sz="1400" b="1" dirty="0" smtClean="0">
                <a:latin typeface="+mn-lt"/>
                <a:cs typeface="Gisha"/>
              </a:rPr>
              <a:t>des publics </a:t>
            </a:r>
            <a:r>
              <a:rPr lang="fr-FR" sz="1400" dirty="0" smtClean="0">
                <a:latin typeface="+mn-lt"/>
                <a:cs typeface="Gisha"/>
              </a:rPr>
              <a:t>avec </a:t>
            </a:r>
            <a:r>
              <a:rPr lang="fr-FR" sz="1400" dirty="0">
                <a:latin typeface="+mn-lt"/>
                <a:cs typeface="Gisha"/>
              </a:rPr>
              <a:t>ces besoins et </a:t>
            </a:r>
            <a:r>
              <a:rPr lang="fr-FR" sz="1400" dirty="0" smtClean="0">
                <a:latin typeface="+mn-lt"/>
                <a:cs typeface="Gisha"/>
              </a:rPr>
              <a:t>envies</a:t>
            </a:r>
            <a:endParaRPr lang="fr-FR" sz="1400" dirty="0">
              <a:latin typeface="+mn-lt"/>
              <a:cs typeface="Gisha"/>
            </a:endParaRP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latin typeface="+mn-lt"/>
                <a:cs typeface="Gisha"/>
              </a:rPr>
              <a:t>Vous </a:t>
            </a:r>
            <a:r>
              <a:rPr lang="fr-FR" sz="1400" dirty="0">
                <a:latin typeface="+mn-lt"/>
                <a:cs typeface="Gisha"/>
              </a:rPr>
              <a:t>proposez</a:t>
            </a:r>
            <a:r>
              <a:rPr lang="fr-FR" sz="1400" b="1" dirty="0">
                <a:latin typeface="+mn-lt"/>
                <a:cs typeface="Gisha"/>
              </a:rPr>
              <a:t> des actions de sensibilisation au grand </a:t>
            </a:r>
            <a:r>
              <a:rPr lang="fr-FR" sz="1400" b="1" dirty="0" smtClean="0">
                <a:latin typeface="+mn-lt"/>
                <a:cs typeface="Gisha"/>
              </a:rPr>
              <a:t>public  </a:t>
            </a:r>
            <a:r>
              <a:rPr lang="fr-FR" sz="1400" dirty="0">
                <a:latin typeface="+mn-lt"/>
                <a:cs typeface="Gisha"/>
              </a:rPr>
              <a:t>sur la question de </a:t>
            </a:r>
            <a:r>
              <a:rPr lang="fr-FR" sz="1400" dirty="0" smtClean="0">
                <a:latin typeface="+mn-lt"/>
                <a:cs typeface="Gisha"/>
              </a:rPr>
              <a:t>l’</a:t>
            </a:r>
            <a:r>
              <a:rPr lang="fr-FR" sz="1400" dirty="0" err="1" smtClean="0">
                <a:latin typeface="+mn-lt"/>
                <a:cs typeface="Gisha"/>
              </a:rPr>
              <a:t>aidance</a:t>
            </a:r>
            <a:endParaRPr lang="fr-FR" sz="1400" dirty="0" smtClean="0">
              <a:latin typeface="+mn-lt"/>
              <a:cs typeface="Gisha"/>
            </a:endParaRPr>
          </a:p>
          <a:p>
            <a:pPr algn="just"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latin typeface="+mn-lt"/>
                <a:cs typeface="Gisha"/>
              </a:rPr>
              <a:t>=&gt; Des volontaires peuvent venir ½ journée ou 1 journée par semaine pour participer et animer  des temps  / activités !</a:t>
            </a:r>
            <a:endParaRPr lang="fr-FR" sz="1400" dirty="0">
              <a:latin typeface="+mn-lt"/>
              <a:cs typeface="Gisha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422770" y="3463612"/>
            <a:ext cx="3259905" cy="36009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latin typeface="+mn-lt"/>
                <a:ea typeface="Dotum" pitchFamily="34" charset="-127"/>
                <a:cs typeface="Arial" pitchFamily="34" charset="0"/>
              </a:rPr>
              <a:t>Les </a:t>
            </a:r>
            <a:r>
              <a:rPr lang="fr-FR" sz="1800" b="1" dirty="0" smtClean="0">
                <a:latin typeface="+mn-lt"/>
                <a:ea typeface="Dotum" pitchFamily="34" charset="-127"/>
                <a:cs typeface="Arial" pitchFamily="34" charset="0"/>
              </a:rPr>
              <a:t>volontaires en Service Civique </a:t>
            </a:r>
            <a:r>
              <a:rPr lang="fr-FR" sz="1800" b="1" dirty="0">
                <a:latin typeface="+mn-lt"/>
                <a:ea typeface="Dotum" pitchFamily="34" charset="-127"/>
                <a:cs typeface="Arial" pitchFamily="34" charset="0"/>
              </a:rPr>
              <a:t>d’Unis-Cité </a:t>
            </a:r>
            <a:r>
              <a:rPr lang="fr-FR" sz="1600" dirty="0" smtClean="0">
                <a:latin typeface="+mn-lt"/>
                <a:ea typeface="Dotum" pitchFamily="34" charset="-127"/>
                <a:cs typeface="Arial" pitchFamily="34" charset="0"/>
              </a:rPr>
              <a:t>se </a:t>
            </a:r>
            <a:r>
              <a:rPr lang="fr-FR" sz="1600" dirty="0">
                <a:latin typeface="+mn-lt"/>
                <a:ea typeface="Dotum" pitchFamily="34" charset="-127"/>
                <a:cs typeface="Arial" pitchFamily="34" charset="0"/>
              </a:rPr>
              <a:t>mobilisent </a:t>
            </a:r>
            <a:r>
              <a:rPr lang="fr-FR" sz="1600" dirty="0" smtClean="0">
                <a:latin typeface="+mn-lt"/>
                <a:ea typeface="Dotum" pitchFamily="34" charset="-127"/>
                <a:cs typeface="Arial" pitchFamily="34" charset="0"/>
              </a:rPr>
              <a:t>pour </a:t>
            </a:r>
            <a:r>
              <a:rPr lang="fr-FR" sz="1600" dirty="0">
                <a:latin typeface="+mn-lt"/>
                <a:ea typeface="Dotum" pitchFamily="34" charset="-127"/>
                <a:cs typeface="Arial" pitchFamily="34" charset="0"/>
              </a:rPr>
              <a:t>soutenir </a:t>
            </a:r>
            <a:r>
              <a:rPr lang="fr-FR" altLang="fr-FR" sz="1600" dirty="0" smtClean="0">
                <a:latin typeface="+mn-lt"/>
                <a:ea typeface="Dotum" pitchFamily="34" charset="-127"/>
                <a:cs typeface="Arial" pitchFamily="34" charset="0"/>
              </a:rPr>
              <a:t>et </a:t>
            </a:r>
            <a:r>
              <a:rPr lang="fr-FR" altLang="fr-FR" sz="1600" dirty="0">
                <a:latin typeface="+mn-lt"/>
                <a:ea typeface="Dotum" pitchFamily="34" charset="-127"/>
                <a:cs typeface="Arial" pitchFamily="34" charset="0"/>
              </a:rPr>
              <a:t>accompagner les aidants familiaux et </a:t>
            </a:r>
            <a:r>
              <a:rPr lang="fr-FR" altLang="fr-FR" sz="1600" dirty="0" smtClean="0">
                <a:latin typeface="+mn-lt"/>
                <a:ea typeface="Dotum" pitchFamily="34" charset="-127"/>
                <a:cs typeface="Arial" pitchFamily="34" charset="0"/>
              </a:rPr>
              <a:t>les personnes qu’ils accompagnent au quotidien</a:t>
            </a:r>
            <a:r>
              <a:rPr lang="fr-FR" altLang="fr-FR" sz="1600" dirty="0">
                <a:latin typeface="+mn-lt"/>
                <a:ea typeface="Dotum" pitchFamily="34" charset="-127"/>
                <a:cs typeface="Arial" pitchFamily="34" charset="0"/>
              </a:rPr>
              <a:t> </a:t>
            </a:r>
            <a:r>
              <a:rPr lang="fr-FR" altLang="fr-FR" sz="1600" dirty="0" smtClean="0">
                <a:latin typeface="+mn-lt"/>
                <a:ea typeface="Dotum" pitchFamily="34" charset="-127"/>
                <a:cs typeface="Arial" pitchFamily="34" charset="0"/>
              </a:rPr>
              <a:t>(personnes en situation de handicap, personnes âgées vivant à domicile…)</a:t>
            </a: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500" dirty="0" smtClean="0">
              <a:latin typeface="+mn-lt"/>
              <a:ea typeface="Dotum" pitchFamily="34" charset="-127"/>
              <a:cs typeface="Arial" pitchFamily="34" charset="0"/>
            </a:endParaRP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500" dirty="0" smtClean="0">
                <a:latin typeface="+mn-lt"/>
                <a:ea typeface="Dotum" pitchFamily="34" charset="-127"/>
                <a:cs typeface="Arial" pitchFamily="34" charset="0"/>
              </a:rPr>
              <a:t>Objectifs : apporter des moments de gaîté aux personnes  ainsi que du répit aux aidants, </a:t>
            </a:r>
            <a:r>
              <a:rPr lang="fr-FR" altLang="fr-FR" sz="1500" dirty="0">
                <a:latin typeface="+mn-lt"/>
                <a:ea typeface="Dotum" pitchFamily="34" charset="-127"/>
                <a:cs typeface="Arial" pitchFamily="34" charset="0"/>
              </a:rPr>
              <a:t>lutter contre </a:t>
            </a:r>
            <a:r>
              <a:rPr lang="fr-FR" altLang="fr-FR" sz="1500" dirty="0" smtClean="0">
                <a:latin typeface="+mn-lt"/>
                <a:ea typeface="Dotum" pitchFamily="34" charset="-127"/>
                <a:cs typeface="Arial" pitchFamily="34" charset="0"/>
              </a:rPr>
              <a:t>l’isolement, proposer des temps d’échanges et diverses </a:t>
            </a:r>
            <a:r>
              <a:rPr lang="fr-FR" altLang="fr-FR" sz="1500" dirty="0">
                <a:latin typeface="+mn-lt"/>
                <a:ea typeface="Dotum" pitchFamily="34" charset="-127"/>
                <a:cs typeface="Arial" pitchFamily="34" charset="0"/>
              </a:rPr>
              <a:t>activités à domicile et en </a:t>
            </a:r>
            <a:r>
              <a:rPr lang="fr-FR" altLang="fr-FR" sz="1500" dirty="0" smtClean="0">
                <a:latin typeface="+mn-lt"/>
                <a:ea typeface="Dotum" pitchFamily="34" charset="-127"/>
                <a:cs typeface="Arial" pitchFamily="34" charset="0"/>
              </a:rPr>
              <a:t>collectif…</a:t>
            </a:r>
            <a:endParaRPr lang="fr-FR" altLang="fr-FR" sz="1500" dirty="0">
              <a:solidFill>
                <a:srgbClr val="7030A0"/>
              </a:solidFill>
              <a:latin typeface="+mn-lt"/>
              <a:ea typeface="Dotum" pitchFamily="34" charset="-127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98883" y="996978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j-lt"/>
              </a:rPr>
              <a:t>Coordinatrice du programme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j-lt"/>
              </a:rPr>
              <a:t>Antenne Angers   </a:t>
            </a:r>
          </a:p>
          <a:p>
            <a:pPr algn="ctr"/>
            <a:endParaRPr lang="fr-FR" sz="1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j-lt"/>
              </a:rPr>
              <a:t>Alice PRIVAT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j-lt"/>
                <a:hlinkClick r:id="rId14"/>
              </a:rPr>
              <a:t>aprivat@uniscite.fr</a:t>
            </a:r>
            <a:r>
              <a:rPr lang="fr-FR" sz="16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+mj-lt"/>
              </a:rPr>
              <a:t>07 </a:t>
            </a:r>
            <a:r>
              <a:rPr lang="fr-FR" sz="1600" b="1" dirty="0">
                <a:solidFill>
                  <a:schemeClr val="bg1"/>
                </a:solidFill>
                <a:latin typeface="+mj-lt"/>
              </a:rPr>
              <a:t>64 61 46 19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1" y="6292531"/>
            <a:ext cx="429086" cy="690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667919" y="0"/>
            <a:ext cx="3357562" cy="756126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027" name="Picture 3" descr="Z:\PROMO 10_2014-2015\Communication\Photos\Projet famille en harmonie Final\103_7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786">
            <a:off x="7921291" y="2617327"/>
            <a:ext cx="2137485" cy="160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524">
            <a:off x="4396354" y="3632364"/>
            <a:ext cx="1795090" cy="15256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7245228" y="7039123"/>
            <a:ext cx="3311525" cy="474662"/>
          </a:xfrm>
          <a:prstGeom prst="rect">
            <a:avLst/>
          </a:prstGeom>
        </p:spPr>
        <p:txBody>
          <a:bodyPr lIns="104306" tIns="52153" rIns="104306" bIns="52153" anchor="ctr">
            <a:spAutoFit/>
          </a:bodyPr>
          <a:lstStyle/>
          <a:p>
            <a:pPr marL="17463" lvl="1" indent="-17463" algn="ctr" defTabSz="1043056" fontAlgn="auto">
              <a:spcBef>
                <a:spcPct val="20000"/>
              </a:spcBef>
              <a:spcAft>
                <a:spcPts val="0"/>
              </a:spcAft>
              <a:buClr>
                <a:srgbClr val="FF6E00"/>
              </a:buClr>
              <a:defRPr/>
            </a:pPr>
            <a:r>
              <a:rPr lang="fr-FR" sz="1300" b="1" dirty="0">
                <a:latin typeface="Garamond" pitchFamily="18" charset="0"/>
                <a:cs typeface="Gisha" pitchFamily="34" charset="-79"/>
              </a:rPr>
              <a:t>POUR EN SAVOIR PLUS </a:t>
            </a:r>
            <a:r>
              <a:rPr lang="fr-FR" sz="1050" b="1" dirty="0">
                <a:latin typeface="Garamond" pitchFamily="18" charset="0"/>
                <a:cs typeface="+mn-cs"/>
              </a:rPr>
              <a:t/>
            </a:r>
            <a:br>
              <a:rPr lang="fr-FR" sz="1050" b="1" dirty="0">
                <a:latin typeface="Garamond" pitchFamily="18" charset="0"/>
                <a:cs typeface="+mn-cs"/>
              </a:rPr>
            </a:br>
            <a:r>
              <a:rPr lang="fr-FR" sz="1050" b="1" dirty="0">
                <a:solidFill>
                  <a:srgbClr val="FF6600"/>
                </a:solidFill>
                <a:latin typeface="Garamond" pitchFamily="18" charset="0"/>
                <a:cs typeface="+mn-cs"/>
              </a:rPr>
              <a:t>www.</a:t>
            </a:r>
            <a:r>
              <a:rPr lang="fr-FR" sz="1100" b="1" dirty="0">
                <a:solidFill>
                  <a:srgbClr val="FF6600"/>
                </a:solidFill>
                <a:latin typeface="Garamond" pitchFamily="18" charset="0"/>
                <a:cs typeface="Arial" pitchFamily="34" charset="0"/>
              </a:rPr>
              <a:t>uniscite.fr </a:t>
            </a:r>
            <a:r>
              <a: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  <a:cs typeface="Arial" pitchFamily="34" charset="0"/>
              </a:rPr>
              <a:t> |   </a:t>
            </a:r>
            <a:r>
              <a:rPr lang="fr-FR" sz="1100" b="1" dirty="0">
                <a:solidFill>
                  <a:srgbClr val="FF6600"/>
                </a:solidFill>
                <a:latin typeface="Garamond" pitchFamily="18" charset="0"/>
                <a:cs typeface="Arial" pitchFamily="34" charset="0"/>
              </a:rPr>
              <a:t>service-civique.gouv.fr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124" y="684287"/>
            <a:ext cx="340312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2000" b="1" spc="300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Concrètement, c’est </a:t>
            </a:r>
            <a:r>
              <a:rPr lang="fr-FR" sz="1800" b="1" spc="30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fr-FR" sz="1800" b="1" spc="300" dirty="0" smtClean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fr-FR" sz="1400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FF6600"/>
              </a:buClr>
              <a:buFont typeface="Arial" panose="020B0604020202020204" pitchFamily="34" charset="0"/>
              <a:buNone/>
            </a:pPr>
            <a:r>
              <a:rPr lang="fr-FR" altLang="fr-FR" sz="1600" dirty="0">
                <a:latin typeface="+mn-lt"/>
                <a:cs typeface="Arial" panose="020B0604020202020204" pitchFamily="34" charset="0"/>
              </a:rPr>
              <a:t>Deux jeunes volontaires </a:t>
            </a:r>
            <a:r>
              <a:rPr lang="fr-FR" altLang="fr-FR" sz="1600" dirty="0" smtClean="0">
                <a:latin typeface="+mn-lt"/>
                <a:cs typeface="Arial" panose="020B0604020202020204" pitchFamily="34" charset="0"/>
              </a:rPr>
              <a:t>en Service Civique viennent </a:t>
            </a:r>
            <a:r>
              <a:rPr lang="fr-FR" altLang="fr-FR" sz="1600" dirty="0">
                <a:latin typeface="+mn-lt"/>
                <a:cs typeface="Arial" panose="020B0604020202020204" pitchFamily="34" charset="0"/>
              </a:rPr>
              <a:t>au domicile </a:t>
            </a:r>
            <a:r>
              <a:rPr lang="fr-FR" altLang="fr-FR" sz="1600" b="1" dirty="0">
                <a:latin typeface="+mn-lt"/>
                <a:cs typeface="Arial" panose="020B0604020202020204" pitchFamily="34" charset="0"/>
              </a:rPr>
              <a:t>une </a:t>
            </a:r>
            <a:r>
              <a:rPr lang="fr-FR" altLang="fr-FR" sz="1600" b="1" dirty="0" smtClean="0">
                <a:latin typeface="+mn-lt"/>
                <a:cs typeface="Arial" panose="020B0604020202020204" pitchFamily="34" charset="0"/>
              </a:rPr>
              <a:t>fois </a:t>
            </a:r>
            <a:r>
              <a:rPr lang="fr-FR" altLang="fr-FR" sz="1600" b="1" dirty="0">
                <a:latin typeface="+mn-lt"/>
                <a:cs typeface="Arial" panose="020B0604020202020204" pitchFamily="34" charset="0"/>
              </a:rPr>
              <a:t>par semaine </a:t>
            </a:r>
            <a:r>
              <a:rPr lang="fr-FR" altLang="fr-FR" sz="1600" dirty="0">
                <a:latin typeface="+mn-lt"/>
                <a:cs typeface="Arial" panose="020B0604020202020204" pitchFamily="34" charset="0"/>
              </a:rPr>
              <a:t>pour partager avec vous un temps de </a:t>
            </a:r>
            <a:r>
              <a:rPr lang="fr-FR" altLang="fr-FR" sz="1600" dirty="0" smtClean="0">
                <a:latin typeface="+mn-lt"/>
                <a:cs typeface="Arial" panose="020B0604020202020204" pitchFamily="34" charset="0"/>
              </a:rPr>
              <a:t>loisirs, </a:t>
            </a:r>
            <a:r>
              <a:rPr lang="fr-FR" altLang="fr-FR" sz="1600" dirty="0">
                <a:latin typeface="+mn-lt"/>
                <a:cs typeface="Arial" panose="020B0604020202020204" pitchFamily="34" charset="0"/>
              </a:rPr>
              <a:t>de repas, de sortie… en fonction de vos envies </a:t>
            </a:r>
            <a:r>
              <a:rPr lang="fr-FR" altLang="fr-FR" sz="1600" dirty="0" smtClean="0">
                <a:latin typeface="+mn-lt"/>
                <a:cs typeface="Arial" panose="020B0604020202020204" pitchFamily="34" charset="0"/>
              </a:rPr>
              <a:t>! Ils peuvent aussi :</a:t>
            </a:r>
            <a:endParaRPr lang="fr-FR" altLang="fr-FR" sz="1600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buFontTx/>
              <a:buBlip>
                <a:blip r:embed="rId5"/>
              </a:buBlip>
              <a:defRPr/>
            </a:pPr>
            <a:r>
              <a:rPr lang="fr-FR" sz="1600" b="1" dirty="0">
                <a:latin typeface="+mn-lt"/>
                <a:cs typeface="Arial" panose="020B0604020202020204" pitchFamily="34" charset="0"/>
              </a:rPr>
              <a:t>Soutenir les aidants proches et familiaux </a:t>
            </a:r>
            <a:r>
              <a:rPr lang="fr-FR" sz="1600" dirty="0">
                <a:latin typeface="+mn-lt"/>
                <a:cs typeface="Arial" panose="020B0604020202020204" pitchFamily="34" charset="0"/>
              </a:rPr>
              <a:t>dans leur quotidien et leurs démarches</a:t>
            </a:r>
            <a:endParaRPr lang="fr-FR" sz="1600" b="1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buFontTx/>
              <a:buBlip>
                <a:blip r:embed="rId5"/>
              </a:buBlip>
              <a:defRPr/>
            </a:pPr>
            <a:r>
              <a:rPr lang="fr-FR" sz="1600" b="1" dirty="0" smtClean="0">
                <a:latin typeface="+mn-lt"/>
                <a:cs typeface="Arial" panose="020B0604020202020204" pitchFamily="34" charset="0"/>
              </a:rPr>
              <a:t>Renforcer </a:t>
            </a:r>
            <a:r>
              <a:rPr lang="fr-FR" sz="1600" b="1" dirty="0">
                <a:latin typeface="+mn-lt"/>
                <a:cs typeface="Arial" panose="020B0604020202020204" pitchFamily="34" charset="0"/>
              </a:rPr>
              <a:t>les liens</a:t>
            </a:r>
            <a:r>
              <a:rPr lang="fr-FR" sz="1600" dirty="0">
                <a:latin typeface="+mn-lt"/>
                <a:cs typeface="Arial" panose="020B0604020202020204" pitchFamily="34" charset="0"/>
              </a:rPr>
              <a:t> entre aidants et aidés et </a:t>
            </a:r>
            <a:r>
              <a:rPr lang="fr-FR" sz="1600" dirty="0" smtClean="0">
                <a:latin typeface="+mn-lt"/>
                <a:cs typeface="Arial" panose="020B0604020202020204" pitchFamily="34" charset="0"/>
              </a:rPr>
              <a:t>donner </a:t>
            </a:r>
            <a:r>
              <a:rPr lang="fr-FR" sz="1600" dirty="0">
                <a:latin typeface="+mn-lt"/>
                <a:cs typeface="Arial" panose="020B0604020202020204" pitchFamily="34" charset="0"/>
              </a:rPr>
              <a:t>une bouffée d’air à leur quotidien</a:t>
            </a:r>
          </a:p>
          <a:p>
            <a:pPr marL="171450" indent="-171450">
              <a:buFontTx/>
              <a:buBlip>
                <a:blip r:embed="rId5"/>
              </a:buBlip>
              <a:defRPr/>
            </a:pPr>
            <a:r>
              <a:rPr lang="fr-FR" sz="1600" dirty="0" smtClean="0">
                <a:latin typeface="+mn-lt"/>
                <a:cs typeface="Arial" panose="020B0604020202020204" pitchFamily="34" charset="0"/>
              </a:rPr>
              <a:t>Proposer des </a:t>
            </a:r>
            <a:r>
              <a:rPr lang="fr-FR" sz="1600" b="1" dirty="0">
                <a:latin typeface="+mn-lt"/>
                <a:cs typeface="Arial" panose="020B0604020202020204" pitchFamily="34" charset="0"/>
              </a:rPr>
              <a:t>actions en </a:t>
            </a:r>
            <a:r>
              <a:rPr lang="fr-FR" sz="1600" b="1" dirty="0" smtClean="0">
                <a:latin typeface="+mn-lt"/>
                <a:cs typeface="Arial" panose="020B0604020202020204" pitchFamily="34" charset="0"/>
              </a:rPr>
              <a:t>collectif, rassemblant plusieurs familles et / ou plusieurs aidants</a:t>
            </a:r>
            <a:endParaRPr lang="fr-FR" sz="1600" b="1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buFontTx/>
              <a:buBlip>
                <a:blip r:embed="rId5"/>
              </a:buBlip>
              <a:defRPr/>
            </a:pP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Développer des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actions de 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sensibilisation dans les écoles et ailleurs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pour changer le regard sur l’</a:t>
            </a: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aidance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, le handicap et la perte 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d’autonomie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fr-FR" sz="1600" dirty="0" smtClean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600" dirty="0" smtClean="0">
                <a:latin typeface="+mn-lt"/>
                <a:cs typeface="Arial" panose="020B0604020202020204" pitchFamily="34" charset="0"/>
              </a:rPr>
              <a:t>Les </a:t>
            </a:r>
            <a:r>
              <a:rPr lang="fr-FR" sz="1600" dirty="0">
                <a:latin typeface="+mn-lt"/>
                <a:cs typeface="Arial" panose="020B0604020202020204" pitchFamily="34" charset="0"/>
              </a:rPr>
              <a:t>jeunes volontaires motivés et engagés, bénéficient de l’appui d’un </a:t>
            </a:r>
            <a:r>
              <a:rPr lang="fr-FR" sz="1600" b="1" dirty="0">
                <a:latin typeface="+mn-lt"/>
                <a:cs typeface="Arial" panose="020B0604020202020204" pitchFamily="34" charset="0"/>
              </a:rPr>
              <a:t>réseau de </a:t>
            </a:r>
            <a:r>
              <a:rPr lang="fr-FR" sz="1600" b="1" dirty="0" smtClean="0">
                <a:latin typeface="+mn-lt"/>
                <a:cs typeface="Arial" panose="020B0604020202020204" pitchFamily="34" charset="0"/>
              </a:rPr>
              <a:t>professionnels </a:t>
            </a:r>
            <a:r>
              <a:rPr lang="fr-FR" sz="1600" dirty="0" smtClean="0">
                <a:latin typeface="+mn-lt"/>
                <a:cs typeface="Arial" panose="020B0604020202020204" pitchFamily="34" charset="0"/>
              </a:rPr>
              <a:t>pour mener à bien leur mission. </a:t>
            </a:r>
            <a:endParaRPr lang="fr-FR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50"/>
          <p:cNvSpPr txBox="1">
            <a:spLocks noChangeArrowheads="1"/>
          </p:cNvSpPr>
          <p:nvPr/>
        </p:nvSpPr>
        <p:spPr bwMode="auto">
          <a:xfrm>
            <a:off x="3667919" y="252239"/>
            <a:ext cx="3357562" cy="6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600"/>
              </a:spcBef>
              <a:buClr>
                <a:srgbClr val="FF6E00"/>
              </a:buClr>
              <a:tabLst>
                <a:tab pos="1790700" algn="l"/>
              </a:tabLst>
            </a:pPr>
            <a:r>
              <a:rPr lang="fr-FR" sz="2400" b="1" spc="300" dirty="0" smtClean="0">
                <a:solidFill>
                  <a:schemeClr val="bg1"/>
                </a:solidFill>
                <a:latin typeface="+mn-lt"/>
                <a:ea typeface="Gochi Hand" pitchFamily="2" charset="0"/>
                <a:cs typeface="Gisha" pitchFamily="34" charset="-79"/>
              </a:rPr>
              <a:t>Témoignages de</a:t>
            </a:r>
          </a:p>
          <a:p>
            <a:pPr algn="ctr">
              <a:lnSpc>
                <a:spcPct val="60000"/>
              </a:lnSpc>
              <a:spcBef>
                <a:spcPts val="600"/>
              </a:spcBef>
              <a:buClr>
                <a:srgbClr val="FF6E00"/>
              </a:buClr>
              <a:tabLst>
                <a:tab pos="1790700" algn="l"/>
              </a:tabLst>
            </a:pPr>
            <a:r>
              <a:rPr lang="fr-FR" sz="2400" b="1" spc="300" dirty="0" smtClean="0">
                <a:solidFill>
                  <a:schemeClr val="bg1"/>
                </a:solidFill>
                <a:latin typeface="+mn-lt"/>
                <a:ea typeface="Gochi Hand" pitchFamily="2" charset="0"/>
                <a:cs typeface="Gisha" pitchFamily="34" charset="-79"/>
              </a:rPr>
              <a:t>bénéficiaires: </a:t>
            </a:r>
            <a:endParaRPr lang="fr-FR" sz="2400" b="1" spc="300" dirty="0">
              <a:solidFill>
                <a:schemeClr val="bg1"/>
              </a:solidFill>
              <a:latin typeface="+mn-lt"/>
              <a:ea typeface="Gochi Hand" pitchFamily="2" charset="0"/>
              <a:cs typeface="Gisha" pitchFamily="34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45228" y="718936"/>
            <a:ext cx="3330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n-lt"/>
                <a:cs typeface="Arial" pitchFamily="34" charset="0"/>
              </a:rPr>
              <a:t>Ce sont  </a:t>
            </a:r>
            <a:r>
              <a:rPr lang="fr-FR" sz="1600" b="1" dirty="0" smtClean="0">
                <a:solidFill>
                  <a:srgbClr val="FF6600"/>
                </a:solidFill>
                <a:latin typeface="+mn-lt"/>
                <a:cs typeface="Arial" pitchFamily="34" charset="0"/>
              </a:rPr>
              <a:t>des volontaires </a:t>
            </a:r>
            <a:r>
              <a:rPr lang="fr-FR" sz="1600" dirty="0">
                <a:latin typeface="+mn-lt"/>
                <a:cs typeface="Arial" pitchFamily="34" charset="0"/>
              </a:rPr>
              <a:t>mobilisés </a:t>
            </a:r>
            <a:r>
              <a:rPr lang="fr-FR" sz="1600" dirty="0" smtClean="0">
                <a:latin typeface="+mn-lt"/>
                <a:cs typeface="Arial" pitchFamily="34" charset="0"/>
              </a:rPr>
              <a:t>au profit : </a:t>
            </a:r>
            <a:endParaRPr lang="fr-FR" sz="1600" b="1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171450" indent="-171450">
              <a:buFontTx/>
              <a:buBlip>
                <a:blip r:embed="rId5"/>
              </a:buBlip>
              <a:defRPr/>
            </a:pPr>
            <a:r>
              <a:rPr lang="fr-FR" sz="1600" dirty="0" smtClean="0">
                <a:latin typeface="+mn-lt"/>
                <a:cs typeface="Arial" pitchFamily="34" charset="0"/>
              </a:rPr>
              <a:t>des personnes en situation de handicap et des personnes âgées vivant à domicile, avec leur famille ou un aidant</a:t>
            </a:r>
          </a:p>
          <a:p>
            <a:pPr marL="171450" indent="-171450">
              <a:buFontTx/>
              <a:buBlip>
                <a:blip r:embed="rId5"/>
              </a:buBlip>
              <a:defRPr/>
            </a:pPr>
            <a:r>
              <a:rPr lang="fr-FR" sz="1600" dirty="0" smtClean="0">
                <a:latin typeface="+mn-lt"/>
                <a:cs typeface="Arial" pitchFamily="34" charset="0"/>
              </a:rPr>
              <a:t>Des aidants* qui les accompagnent </a:t>
            </a:r>
            <a:endParaRPr lang="fr-FR" sz="1400" dirty="0">
              <a:latin typeface="+mn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726221" y="5417011"/>
            <a:ext cx="3105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300" b="1" spc="300" dirty="0">
                <a:solidFill>
                  <a:schemeClr val="bg1"/>
                </a:solidFill>
                <a:latin typeface="+mn-lt"/>
              </a:rPr>
              <a:t>L’apport pour les familles ?</a:t>
            </a:r>
          </a:p>
          <a:p>
            <a:pPr algn="just"/>
            <a:r>
              <a:rPr lang="fr-FR" sz="1200" b="1" dirty="0" smtClean="0">
                <a:latin typeface="+mn-lt"/>
              </a:rPr>
              <a:t>- </a:t>
            </a:r>
            <a:r>
              <a:rPr lang="fr-FR" sz="1200" b="1" dirty="0">
                <a:latin typeface="+mn-lt"/>
              </a:rPr>
              <a:t>95 % des familles </a:t>
            </a:r>
            <a:r>
              <a:rPr lang="fr-FR" sz="1200" b="1" dirty="0" smtClean="0">
                <a:latin typeface="+mn-lt"/>
              </a:rPr>
              <a:t>sont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satisfaites</a:t>
            </a:r>
            <a:r>
              <a:rPr lang="fr-FR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200" b="1" dirty="0">
                <a:latin typeface="+mn-lt"/>
              </a:rPr>
              <a:t>de la visite des </a:t>
            </a:r>
            <a:r>
              <a:rPr lang="fr-FR" sz="1200" b="1" dirty="0" smtClean="0">
                <a:latin typeface="+mn-lt"/>
              </a:rPr>
              <a:t>volontaires</a:t>
            </a:r>
            <a:endParaRPr lang="fr-FR" sz="1200" b="1" dirty="0">
              <a:latin typeface="+mn-lt"/>
            </a:endParaRPr>
          </a:p>
          <a:p>
            <a:pPr algn="just">
              <a:buFontTx/>
              <a:buChar char="-"/>
            </a:pPr>
            <a:r>
              <a:rPr lang="fr-FR" sz="1200" b="1" dirty="0" smtClean="0">
                <a:latin typeface="+mn-lt"/>
              </a:rPr>
              <a:t>76 </a:t>
            </a:r>
            <a:r>
              <a:rPr lang="fr-FR" sz="1200" b="1" dirty="0">
                <a:latin typeface="+mn-lt"/>
              </a:rPr>
              <a:t>% ont constaté que l’action </a:t>
            </a:r>
            <a:r>
              <a:rPr lang="fr-FR" sz="1200" b="1" dirty="0" smtClean="0">
                <a:latin typeface="+mn-lt"/>
              </a:rPr>
              <a:t>apporte </a:t>
            </a:r>
          </a:p>
          <a:p>
            <a:pPr algn="just"/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de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la joie</a:t>
            </a:r>
            <a:r>
              <a:rPr lang="fr-FR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200" b="1" dirty="0">
                <a:latin typeface="+mn-lt"/>
              </a:rPr>
              <a:t>et des nouvelles </a:t>
            </a:r>
            <a:r>
              <a:rPr lang="fr-FR" sz="1200" b="1" dirty="0" smtClean="0">
                <a:latin typeface="+mn-lt"/>
              </a:rPr>
              <a:t>rencontres</a:t>
            </a:r>
            <a:endParaRPr lang="fr-FR" sz="1200" b="1" dirty="0">
              <a:latin typeface="+mn-lt"/>
            </a:endParaRPr>
          </a:p>
          <a:p>
            <a:pPr algn="just"/>
            <a:r>
              <a:rPr lang="fr-FR" sz="1200" b="1" dirty="0">
                <a:latin typeface="+mn-lt"/>
              </a:rPr>
              <a:t>- 74 % des parents observent une </a:t>
            </a:r>
            <a:r>
              <a:rPr lang="fr-FR" sz="1400" b="1" dirty="0">
                <a:solidFill>
                  <a:schemeClr val="bg1"/>
                </a:solidFill>
                <a:latin typeface="+mn-lt"/>
              </a:rPr>
              <a:t>évolution positive</a:t>
            </a:r>
            <a:r>
              <a:rPr lang="fr-FR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200" b="1" dirty="0">
                <a:latin typeface="+mn-lt"/>
              </a:rPr>
              <a:t>du comportement de leur enfant</a:t>
            </a:r>
          </a:p>
          <a:p>
            <a:pPr algn="just"/>
            <a:endParaRPr lang="fr-FR" sz="1200" b="1" dirty="0">
              <a:latin typeface="+mn-lt"/>
            </a:endParaRPr>
          </a:p>
          <a:p>
            <a:r>
              <a:rPr lang="fr-FR" sz="1200" i="1" dirty="0">
                <a:latin typeface="+mn-lt"/>
              </a:rPr>
              <a:t>Enquête </a:t>
            </a:r>
            <a:r>
              <a:rPr lang="fr-FR" sz="1200" i="1" dirty="0" smtClean="0">
                <a:latin typeface="+mn-lt"/>
              </a:rPr>
              <a:t>Unis-Cité</a:t>
            </a:r>
            <a:endParaRPr lang="fr-FR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726221" y="1147845"/>
            <a:ext cx="32409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fr-FR" sz="14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 Ça fait plaisir de vous </a:t>
            </a:r>
            <a:r>
              <a:rPr lang="fr-FR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voir </a:t>
            </a:r>
            <a:r>
              <a:rPr lang="fr-FR" sz="14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!  Je suis </a:t>
            </a:r>
            <a:r>
              <a:rPr lang="fr-FR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plus détendu</a:t>
            </a:r>
            <a:r>
              <a:rPr lang="fr-FR" sz="14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fr-FR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fr-FR" sz="14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 J’ai aimé l’accompagnement, ça m’a apporté de la présence humaine  dans la journée et je me suis bien amusé cette année. » </a:t>
            </a:r>
            <a:endParaRPr lang="fr-FR" sz="1400" b="1" i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 C’est une bouffée d’air frais pour mon fils, on n’attend pas de lui de faire des efforts comme au quotidien, ça lui permet de lâcher prise et de s’amuser. »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19614" y="196200"/>
            <a:ext cx="315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+mn-lt"/>
                <a:cs typeface="Arial" panose="020B0604020202020204" pitchFamily="34" charset="0"/>
              </a:rPr>
              <a:t>Aidants / Aidés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53589" y="196200"/>
            <a:ext cx="302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+mn-lt"/>
                <a:cs typeface="Arial" panose="020B0604020202020204" pitchFamily="34" charset="0"/>
              </a:rPr>
              <a:t>Aidants / Aidés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245228" y="4355273"/>
            <a:ext cx="33308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fr-FR" sz="1600" dirty="0">
                <a:latin typeface="+mn-lt"/>
                <a:cs typeface="Arial" pitchFamily="34" charset="0"/>
              </a:rPr>
              <a:t>Les volontaires </a:t>
            </a:r>
            <a:r>
              <a:rPr lang="fr-FR" sz="1600" dirty="0" smtClean="0">
                <a:latin typeface="+mn-lt"/>
                <a:cs typeface="Arial" pitchFamily="34" charset="0"/>
              </a:rPr>
              <a:t>proposent notamment des visites </a:t>
            </a:r>
            <a:r>
              <a:rPr lang="fr-FR" sz="1600" dirty="0">
                <a:latin typeface="+mn-lt"/>
                <a:cs typeface="Arial" pitchFamily="34" charset="0"/>
              </a:rPr>
              <a:t>de convivialité, </a:t>
            </a:r>
            <a:r>
              <a:rPr lang="fr-FR" sz="1600" dirty="0" smtClean="0">
                <a:latin typeface="+mn-lt"/>
                <a:cs typeface="Arial" pitchFamily="34" charset="0"/>
              </a:rPr>
              <a:t>des sorties </a:t>
            </a:r>
            <a:r>
              <a:rPr lang="fr-FR" sz="1600" dirty="0">
                <a:latin typeface="+mn-lt"/>
                <a:cs typeface="Arial" pitchFamily="34" charset="0"/>
              </a:rPr>
              <a:t>individuelles ou collectives, </a:t>
            </a:r>
            <a:r>
              <a:rPr lang="fr-FR" sz="1600" dirty="0" smtClean="0">
                <a:latin typeface="+mn-lt"/>
                <a:cs typeface="Arial" pitchFamily="34" charset="0"/>
              </a:rPr>
              <a:t>des moments </a:t>
            </a:r>
            <a:r>
              <a:rPr lang="fr-FR" sz="1600" dirty="0">
                <a:latin typeface="+mn-lt"/>
                <a:cs typeface="Arial" pitchFamily="34" charset="0"/>
              </a:rPr>
              <a:t>de partage avec d’autres familles ou d’autres aidants, … </a:t>
            </a:r>
          </a:p>
          <a:p>
            <a:pPr algn="just">
              <a:spcBef>
                <a:spcPts val="1200"/>
              </a:spcBef>
              <a:defRPr/>
            </a:pPr>
            <a:r>
              <a:rPr lang="fr-FR" sz="1200" dirty="0" smtClean="0">
                <a:latin typeface="+mn-lt"/>
              </a:rPr>
              <a:t>*Aujourd'hui, près </a:t>
            </a:r>
            <a:r>
              <a:rPr lang="fr-FR" sz="1200" dirty="0">
                <a:latin typeface="+mn-lt"/>
              </a:rPr>
              <a:t>de </a:t>
            </a:r>
            <a:r>
              <a:rPr lang="fr-FR" sz="1200" dirty="0" smtClean="0">
                <a:latin typeface="+mn-lt"/>
              </a:rPr>
              <a:t>11 </a:t>
            </a:r>
            <a:r>
              <a:rPr lang="fr-FR" sz="1200" dirty="0">
                <a:latin typeface="+mn-lt"/>
              </a:rPr>
              <a:t>millions de personnes sont considérées comme "aidantes" car elles accompagnent dans leur vie quotidienne un proche en situation </a:t>
            </a:r>
            <a:r>
              <a:rPr lang="fr-FR" sz="1200" dirty="0" smtClean="0">
                <a:latin typeface="+mn-lt"/>
              </a:rPr>
              <a:t>de dépendance. Beaucoup ne </a:t>
            </a:r>
            <a:r>
              <a:rPr lang="fr-FR" sz="1200" dirty="0">
                <a:latin typeface="+mn-lt"/>
              </a:rPr>
              <a:t>sont pas préparées à endosser ce rôle et se retrouvent dans des situations d'épuisement, de stress, de solitude</a:t>
            </a:r>
            <a:r>
              <a:rPr lang="fr-FR" sz="1200" dirty="0" smtClean="0">
                <a:latin typeface="+mn-lt"/>
              </a:rPr>
              <a:t>...</a:t>
            </a:r>
            <a:endParaRPr lang="fr-FR" sz="1200" spc="-1" dirty="0">
              <a:uFill>
                <a:solidFill>
                  <a:srgbClr val="FFFFFF"/>
                </a:solidFill>
              </a:u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376</Words>
  <Application>Microsoft Office PowerPoint</Application>
  <PresentationFormat>Personnalisé</PresentationFormat>
  <Paragraphs>66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Dotum</vt:lpstr>
      <vt:lpstr>Garamond</vt:lpstr>
      <vt:lpstr>Gisha</vt:lpstr>
      <vt:lpstr>Gochi Hand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MEL</dc:creator>
  <cp:lastModifiedBy>Privat Alice</cp:lastModifiedBy>
  <cp:revision>464</cp:revision>
  <cp:lastPrinted>2021-09-01T10:14:54Z</cp:lastPrinted>
  <dcterms:created xsi:type="dcterms:W3CDTF">2012-10-24T19:40:43Z</dcterms:created>
  <dcterms:modified xsi:type="dcterms:W3CDTF">2021-09-03T09:36:10Z</dcterms:modified>
</cp:coreProperties>
</file>